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5"/>
  </p:notesMasterIdLst>
  <p:sldIdLst>
    <p:sldId id="257" r:id="rId2"/>
    <p:sldId id="273" r:id="rId3"/>
    <p:sldId id="274" r:id="rId4"/>
    <p:sldId id="275" r:id="rId5"/>
    <p:sldId id="276" r:id="rId6"/>
    <p:sldId id="278" r:id="rId7"/>
    <p:sldId id="277" r:id="rId8"/>
    <p:sldId id="279" r:id="rId9"/>
    <p:sldId id="280" r:id="rId10"/>
    <p:sldId id="281" r:id="rId11"/>
    <p:sldId id="282" r:id="rId12"/>
    <p:sldId id="285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302" r:id="rId28"/>
    <p:sldId id="299" r:id="rId29"/>
    <p:sldId id="301" r:id="rId30"/>
    <p:sldId id="305" r:id="rId31"/>
    <p:sldId id="307" r:id="rId32"/>
    <p:sldId id="308" r:id="rId33"/>
    <p:sldId id="309" r:id="rId34"/>
    <p:sldId id="310" r:id="rId35"/>
    <p:sldId id="311" r:id="rId36"/>
    <p:sldId id="304" r:id="rId37"/>
    <p:sldId id="312" r:id="rId38"/>
    <p:sldId id="314" r:id="rId39"/>
    <p:sldId id="313" r:id="rId40"/>
    <p:sldId id="300" r:id="rId41"/>
    <p:sldId id="315" r:id="rId42"/>
    <p:sldId id="303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68" autoAdjust="0"/>
  </p:normalViewPr>
  <p:slideViewPr>
    <p:cSldViewPr snapToGrid="0">
      <p:cViewPr varScale="1">
        <p:scale>
          <a:sx n="52" d="100"/>
          <a:sy n="52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09DC-9859-4C0F-AF20-ADCA017C381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7F398-41C9-45CE-9D5B-1AC4CCB8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Step1: weighted sum</a:t>
            </a:r>
          </a:p>
          <a:p>
            <a:r>
              <a:rPr lang="en-US" dirty="0"/>
              <a:t>Step2: activation function </a:t>
            </a:r>
            <a:r>
              <a:rPr lang="en-US" dirty="0">
                <a:sym typeface="Wingdings" panose="05000000000000000000" pitchFamily="2" charset="2"/>
              </a:rPr>
              <a:t> pass OR no pass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1000 possible weights to try for each weight…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99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3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05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8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31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Minibatch gradient descent is another approach in between the </a:t>
            </a:r>
            <a:r>
              <a:rPr lang="en-US"/>
              <a:t>two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5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63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https://en.wikipedia.org/wiki/Activation_function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Rectifier activation function in hidden layer</a:t>
            </a:r>
          </a:p>
          <a:p>
            <a:r>
              <a:rPr lang="en-US" dirty="0"/>
              <a:t>Sigmoid activation for output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2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 forward </a:t>
            </a:r>
          </a:p>
          <a:p>
            <a:r>
              <a:rPr lang="en-US" dirty="0"/>
              <a:t>Calculate cost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propagate</a:t>
            </a:r>
          </a:p>
          <a:p>
            <a:r>
              <a:rPr lang="en-US" dirty="0"/>
              <a:t>Update weights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6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1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backpropagation all weights are updated simultaneously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5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Continues till cost function reaches a set threshold (close to zero).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8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3D37-9B21-4150-A658-5534A8FECF4A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9F70C-31D9-4644-B9D6-D50219DEE58C}"/>
              </a:ext>
            </a:extLst>
          </p:cNvPr>
          <p:cNvSpPr/>
          <p:nvPr userDrawn="1"/>
        </p:nvSpPr>
        <p:spPr>
          <a:xfrm>
            <a:off x="73980" y="6536618"/>
            <a:ext cx="13481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M Adeli</a:t>
            </a:r>
          </a:p>
        </p:txBody>
      </p:sp>
    </p:spTree>
    <p:extLst>
      <p:ext uri="{BB962C8B-B14F-4D97-AF65-F5344CB8AC3E}">
        <p14:creationId xmlns:p14="http://schemas.microsoft.com/office/powerpoint/2010/main" val="413062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CA04-EC0A-40A7-BA72-964EF6B6F6E0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30447-9159-486C-B8EA-6D9B997527B6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794"/>
            <a:ext cx="10515600" cy="48209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0A46-0622-40BE-A837-D8F3CED7CD3F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CB538-A922-4A01-966C-57103AE1695F}"/>
              </a:ext>
            </a:extLst>
          </p:cNvPr>
          <p:cNvSpPr/>
          <p:nvPr userDrawn="1"/>
        </p:nvSpPr>
        <p:spPr>
          <a:xfrm>
            <a:off x="73980" y="6536618"/>
            <a:ext cx="13481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M Adeli</a:t>
            </a:r>
          </a:p>
        </p:txBody>
      </p:sp>
    </p:spTree>
    <p:extLst>
      <p:ext uri="{BB962C8B-B14F-4D97-AF65-F5344CB8AC3E}">
        <p14:creationId xmlns:p14="http://schemas.microsoft.com/office/powerpoint/2010/main" val="405890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DD73-B10F-46B3-9922-9551223B329D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21134"/>
            <a:ext cx="5181600" cy="4793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1134"/>
            <a:ext cx="5181600" cy="4793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EEC9-CBF2-4659-B3BF-D231D248DA44}" type="datetime1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3CEB-F020-47E8-91B4-192A3CA1D5F6}" type="datetime1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7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76A9-638C-4B62-851C-17B1483856D8}" type="datetime1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1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A479-B701-4A4F-ABD0-44327AF9D46B}" type="datetime1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489B-E155-4800-A868-5AA486BD1135}" type="datetime1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807F-2D16-4FB2-BB5C-74691282ADCB}" type="datetime1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0427"/>
            <a:ext cx="10515600" cy="475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A7D28-4168-4D69-B665-271D2607E9A8}" type="datetime1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xe2T-V8XRs&amp;list=PLiaHhY2iBX9hdHaRr6b7XevZtgZRa1Po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54879/a-list-of-cost-functions-used-in-neural-networks-alongside-applica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ceedings.mlr.press/v15/glorot11a/glorot11a.pdf" TargetMode="External"/><Relationship Id="rId5" Type="http://schemas.openxmlformats.org/officeDocument/2006/relationships/hyperlink" Target="http://yann.lecun.com/exdb/publis/pdf/lecun-98b.pdf" TargetMode="External"/><Relationship Id="rId4" Type="http://schemas.openxmlformats.org/officeDocument/2006/relationships/hyperlink" Target="http://neuralnetworksanddeeplearning.com/chap2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9056E6-2157-409D-AC08-448665155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MIS 7720 </a:t>
            </a:r>
            <a:br>
              <a:rPr lang="en-US" sz="4800"/>
            </a:br>
            <a:r>
              <a:rPr lang="en-US" sz="4800"/>
              <a:t>#8 </a:t>
            </a:r>
            <a:r>
              <a:rPr lang="en-US" sz="4800" dirty="0"/>
              <a:t>Artificial Neural Networks (ANN)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AC44FC-7814-4759-9DA6-D6274C4F1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DCD7-A9AC-45FF-866C-F655F5DD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ANN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E4DBF-B0BE-46C4-8B0F-528128ADE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7688" y="1393825"/>
            <a:ext cx="9196624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6145-0398-4C89-955D-F14AAB6D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ANNs work?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AD92368-61AF-4A44-9E8C-6866406E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1" y="1206692"/>
            <a:ext cx="8642589" cy="482710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8A3AEF-36D5-41E9-8B1D-0F7BA3E4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049" y="4271058"/>
            <a:ext cx="3397521" cy="2094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ANN could  do the same as a multivariate regression! (numeric prediction ML technique)</a:t>
            </a:r>
          </a:p>
        </p:txBody>
      </p:sp>
    </p:spTree>
    <p:extLst>
      <p:ext uri="{BB962C8B-B14F-4D97-AF65-F5344CB8AC3E}">
        <p14:creationId xmlns:p14="http://schemas.microsoft.com/office/powerpoint/2010/main" val="196099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9CC9-26AD-4F8E-94D5-94E2DDEA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ANNs work?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39CBD3-93D1-45D7-823E-6BFA62D37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9998"/>
            <a:ext cx="6705834" cy="482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C53FA-C150-4E4E-81F3-4CF1AD7FA699}"/>
              </a:ext>
            </a:extLst>
          </p:cNvPr>
          <p:cNvSpPr txBox="1"/>
          <p:nvPr/>
        </p:nvSpPr>
        <p:spPr>
          <a:xfrm>
            <a:off x="8137003" y="1574157"/>
            <a:ext cx="311358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neuron is picking up certain cases where Area and Distance matter. </a:t>
            </a:r>
          </a:p>
          <a:p>
            <a:endParaRPr lang="en-US" sz="2000" dirty="0"/>
          </a:p>
          <a:p>
            <a:r>
              <a:rPr lang="en-US" dirty="0"/>
              <a:t>E.g., could be houses that are unusually large given their distance from the city, hence bedrooms and age become insignificant.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C37D736-6054-4640-BB1F-2C21D62526EA}"/>
              </a:ext>
            </a:extLst>
          </p:cNvPr>
          <p:cNvSpPr/>
          <p:nvPr/>
        </p:nvSpPr>
        <p:spPr>
          <a:xfrm>
            <a:off x="4815067" y="1476298"/>
            <a:ext cx="548640" cy="54864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1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A32B-EC55-4FBB-AF6C-0F95E1AD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ANNs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1C28D-52E6-4E4B-8EEE-5005DBCA4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85" y="1279527"/>
            <a:ext cx="6478304" cy="4821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4E6D7-0726-47DB-9E98-8FDF6EE0DB22}"/>
              </a:ext>
            </a:extLst>
          </p:cNvPr>
          <p:cNvSpPr txBox="1"/>
          <p:nvPr/>
        </p:nvSpPr>
        <p:spPr>
          <a:xfrm>
            <a:off x="8137003" y="1574157"/>
            <a:ext cx="3113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neuron is becoming more sensitive to certain cases where Area, Bedrooms, and Age matter. 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5B65A22-B5CA-4A2B-86E7-55AAC470DEEB}"/>
              </a:ext>
            </a:extLst>
          </p:cNvPr>
          <p:cNvSpPr/>
          <p:nvPr/>
        </p:nvSpPr>
        <p:spPr>
          <a:xfrm>
            <a:off x="4537274" y="3177830"/>
            <a:ext cx="594360" cy="59436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E18B-0973-4B2F-989E-40F9C456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ANNs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B99D0-8473-476A-8EBA-E9D98471B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05" y="1428549"/>
            <a:ext cx="6643261" cy="4821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A8484-8A0F-4D0E-BF89-77EAC3D3614A}"/>
              </a:ext>
            </a:extLst>
          </p:cNvPr>
          <p:cNvSpPr txBox="1"/>
          <p:nvPr/>
        </p:nvSpPr>
        <p:spPr>
          <a:xfrm>
            <a:off x="8137003" y="1494370"/>
            <a:ext cx="311358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neuron is more sensitive to certain cases where the Age of the building matters. </a:t>
            </a:r>
          </a:p>
          <a:p>
            <a:endParaRPr lang="en-US" sz="2000" dirty="0"/>
          </a:p>
          <a:p>
            <a:r>
              <a:rPr lang="en-US" dirty="0"/>
              <a:t>E.g., a house that is more than 100 years old and is considered a historic place!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 rectifier function would be used in that neuron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9C9B89F-B47C-4A13-A831-E00FA2EE4FDA}"/>
              </a:ext>
            </a:extLst>
          </p:cNvPr>
          <p:cNvSpPr/>
          <p:nvPr/>
        </p:nvSpPr>
        <p:spPr>
          <a:xfrm>
            <a:off x="4398379" y="5166996"/>
            <a:ext cx="594360" cy="59436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3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E18B-0973-4B2F-989E-40F9C456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ANNs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A8484-8A0F-4D0E-BF89-77EAC3D3614A}"/>
              </a:ext>
            </a:extLst>
          </p:cNvPr>
          <p:cNvSpPr txBox="1"/>
          <p:nvPr/>
        </p:nvSpPr>
        <p:spPr>
          <a:xfrm>
            <a:off x="7569843" y="1505945"/>
            <a:ext cx="4004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neuron is becoming good at picking up cases where different combinations of inputs matter.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That gives it the power to predict Price better than other ML techniques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84D1C7-8CB0-4652-922E-C99DC997E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08" y="1279527"/>
            <a:ext cx="6405788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6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8E0B-B10F-4045-AB1F-D6E1EAF7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ANNs learn? Perceptron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FA9E-CC6B-4642-9EDD-87BC17B4E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layer feed forward neural network = Perceptron </a:t>
            </a:r>
          </a:p>
          <a:p>
            <a:r>
              <a:rPr lang="en-US" dirty="0"/>
              <a:t>It’s basically a binary classifier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C40CA-1AAB-40BE-AE9E-93E7BF2D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22" y="2469513"/>
            <a:ext cx="1001145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0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755E-3662-42FC-83E0-36746E98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8F4CD2-8F50-455B-A368-AE196E4BB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78710"/>
            <a:ext cx="10515600" cy="42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755E-3662-42FC-83E0-36746E98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18DBCE-C6A8-40A4-9A16-B2A91774B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027" y="1437252"/>
            <a:ext cx="1093541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83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755E-3662-42FC-83E0-36746E98C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B2187C-67A7-41B4-A086-4CF58368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705" y="1234440"/>
            <a:ext cx="1080459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5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3532-E7FC-46C9-92D6-380188C8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42DD1E-2D71-4E88-9032-7E27415AE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4" y="1571246"/>
            <a:ext cx="7372593" cy="354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1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CB1-0898-4FB9-A754-59B38DDA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8C90AD-39A8-4313-9561-3867A07EA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146" y="1234440"/>
            <a:ext cx="1084370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7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B911-969E-4899-94FF-D19F2D9B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C5DADD-3DF6-4635-9BF4-068FDB262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896" y="1234440"/>
            <a:ext cx="1089820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7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99C0-467C-4016-A6A6-206EF095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9A425-E80C-4E1A-AF33-3F7562BB3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44785"/>
            <a:ext cx="10972800" cy="43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7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9157-8711-4B8E-92F3-F6B7DA00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do it with multiple rows…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50A037-C674-4E14-ADEC-868ECE202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966" y="1480028"/>
            <a:ext cx="1097406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D6EF-E6C3-42FB-941F-20D2BE11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1 – feed forward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FF2D87-D97C-44E2-AC45-082CB1736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" y="1454862"/>
            <a:ext cx="11339701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8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B3B7-0FA5-473C-888B-2FCB615D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Epoch 1 – backpropagate, update weights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C58BFE-F6EF-4310-80FE-29376AFAF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803" y="1468499"/>
            <a:ext cx="11400445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5BFE-C0C0-4C7D-9B5E-3CDF4D6B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Epochs continue till cost goes 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B180C7-70F3-4A9C-952F-4725C31A2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105" y="1458330"/>
            <a:ext cx="1140788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80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317F-4513-4F83-80F5-AF0373A9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Training the ANN =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5A30-80D7-4C57-95B0-AFF20AA1A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b="1" dirty="0"/>
              <a:t>minimizing the cost function by adjusting the weights</a:t>
            </a:r>
          </a:p>
        </p:txBody>
      </p:sp>
    </p:spTree>
    <p:extLst>
      <p:ext uri="{BB962C8B-B14F-4D97-AF65-F5344CB8AC3E}">
        <p14:creationId xmlns:p14="http://schemas.microsoft.com/office/powerpoint/2010/main" val="37626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D9A3-121E-46C8-835B-71E0A8FE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 weights adjusted?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DDE52-F912-4765-B17F-5754D9939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adjust weights to minimize cost</a:t>
            </a:r>
          </a:p>
          <a:p>
            <a:r>
              <a:rPr lang="en-US" dirty="0" err="1"/>
              <a:t>Brutefore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For one weight, W</a:t>
            </a:r>
          </a:p>
          <a:p>
            <a:pPr lvl="1"/>
            <a:r>
              <a:rPr lang="en-US" dirty="0"/>
              <a:t>It can work</a:t>
            </a:r>
          </a:p>
          <a:p>
            <a:endParaRPr lang="en-US" dirty="0"/>
          </a:p>
          <a:p>
            <a:r>
              <a:rPr lang="en-US" dirty="0"/>
              <a:t>But we have more weights…</a:t>
            </a:r>
          </a:p>
          <a:p>
            <a:pPr lvl="1"/>
            <a:r>
              <a:rPr lang="en-US" dirty="0"/>
              <a:t>Curse of dimensionality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98901-5007-4F0D-9267-27548C76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509" y="1393794"/>
            <a:ext cx="2809594" cy="2614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167A3-42D9-498C-B8E7-5539A2FC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13" y="4216999"/>
            <a:ext cx="3121925" cy="21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8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EC98-BBCF-4301-9AAF-08FBD0E1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2471F-0931-4C0C-8616-987A5941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5" y="1464446"/>
            <a:ext cx="7013640" cy="39291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7D9E-3FBE-44AE-B7F4-55068D741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226" y="1464446"/>
            <a:ext cx="5142155" cy="3491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1000</a:t>
            </a:r>
            <a:r>
              <a:rPr lang="en-US" sz="3200" baseline="30000" dirty="0"/>
              <a:t>25 </a:t>
            </a:r>
            <a:r>
              <a:rPr lang="en-US" sz="3200" dirty="0"/>
              <a:t>= 10</a:t>
            </a:r>
            <a:r>
              <a:rPr lang="en-US" sz="3200" baseline="30000" dirty="0"/>
              <a:t>75</a:t>
            </a:r>
            <a:r>
              <a:rPr lang="en-US" sz="3200" dirty="0"/>
              <a:t> combinations!!!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AA6B7-AC84-4F90-B1BC-C301424C3847}"/>
              </a:ext>
            </a:extLst>
          </p:cNvPr>
          <p:cNvSpPr/>
          <p:nvPr/>
        </p:nvSpPr>
        <p:spPr>
          <a:xfrm>
            <a:off x="7497065" y="2849001"/>
            <a:ext cx="3738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Impossible!!</a:t>
            </a:r>
          </a:p>
        </p:txBody>
      </p:sp>
    </p:spTree>
    <p:extLst>
      <p:ext uri="{BB962C8B-B14F-4D97-AF65-F5344CB8AC3E}">
        <p14:creationId xmlns:p14="http://schemas.microsoft.com/office/powerpoint/2010/main" val="34202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58CE-DB58-4F44-87C4-5FA447AA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E674B-8B90-454E-B529-AA78E1F91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3738"/>
            <a:ext cx="10515600" cy="426063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C4033B5-7691-4E7C-9C53-B07C73646458}"/>
              </a:ext>
            </a:extLst>
          </p:cNvPr>
          <p:cNvSpPr/>
          <p:nvPr/>
        </p:nvSpPr>
        <p:spPr>
          <a:xfrm rot="16200000">
            <a:off x="2228128" y="4937751"/>
            <a:ext cx="1279004" cy="2367021"/>
          </a:xfrm>
          <a:prstGeom prst="rightArrow">
            <a:avLst>
              <a:gd name="adj1" fmla="val 59780"/>
              <a:gd name="adj2" fmla="val 37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900" b="1" dirty="0">
                <a:solidFill>
                  <a:srgbClr val="FF0000"/>
                </a:solidFill>
              </a:rPr>
              <a:t>Standardize OR Normalize</a:t>
            </a:r>
          </a:p>
        </p:txBody>
      </p:sp>
    </p:spTree>
    <p:extLst>
      <p:ext uri="{BB962C8B-B14F-4D97-AF65-F5344CB8AC3E}">
        <p14:creationId xmlns:p14="http://schemas.microsoft.com/office/powerpoint/2010/main" val="407953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E6D-408F-4E09-97D2-E39BBC0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2235-5272-4FBB-8F35-9424CFC3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5465781" cy="4820951"/>
          </a:xfrm>
        </p:spPr>
        <p:txBody>
          <a:bodyPr/>
          <a:lstStyle/>
          <a:p>
            <a:r>
              <a:rPr lang="en-US" dirty="0"/>
              <a:t>Take the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F7025-9768-45FF-B35D-4885BE9B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590" y="1172584"/>
            <a:ext cx="5978862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95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E6D-408F-4E09-97D2-E39BBC0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2235-5272-4FBB-8F35-9424CFC3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5465781" cy="4820951"/>
          </a:xfrm>
        </p:spPr>
        <p:txBody>
          <a:bodyPr/>
          <a:lstStyle/>
          <a:p>
            <a:r>
              <a:rPr lang="en-US" dirty="0"/>
              <a:t>Take the gradient</a:t>
            </a:r>
          </a:p>
          <a:p>
            <a:r>
              <a:rPr lang="en-US" dirty="0"/>
              <a:t>Slope is negative </a:t>
            </a:r>
            <a:r>
              <a:rPr lang="en-US" dirty="0">
                <a:sym typeface="Wingdings" panose="05000000000000000000" pitchFamily="2" charset="2"/>
              </a:rPr>
              <a:t> go right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20E3D-B371-4D90-AFB8-C85377AF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59" y="1107358"/>
            <a:ext cx="61044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85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E6D-408F-4E09-97D2-E39BBC0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2235-5272-4FBB-8F35-9424CFC3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5465781" cy="4820951"/>
          </a:xfrm>
        </p:spPr>
        <p:txBody>
          <a:bodyPr/>
          <a:lstStyle/>
          <a:p>
            <a:r>
              <a:rPr lang="en-US" dirty="0"/>
              <a:t>Take the gradient</a:t>
            </a:r>
          </a:p>
          <a:p>
            <a:r>
              <a:rPr lang="en-US" dirty="0"/>
              <a:t>Slope is negative </a:t>
            </a:r>
            <a:r>
              <a:rPr lang="en-US" dirty="0">
                <a:sym typeface="Wingdings" panose="05000000000000000000" pitchFamily="2" charset="2"/>
              </a:rPr>
              <a:t> go right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0E19F-33F4-4402-8924-F9AA22C7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94" y="987014"/>
            <a:ext cx="6149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2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E6D-408F-4E09-97D2-E39BBC0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2235-5272-4FBB-8F35-9424CFC3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5465781" cy="4820951"/>
          </a:xfrm>
        </p:spPr>
        <p:txBody>
          <a:bodyPr/>
          <a:lstStyle/>
          <a:p>
            <a:r>
              <a:rPr lang="en-US" dirty="0"/>
              <a:t>Take the gradient</a:t>
            </a:r>
          </a:p>
          <a:p>
            <a:r>
              <a:rPr lang="en-US" dirty="0"/>
              <a:t>Slope is negative </a:t>
            </a:r>
            <a:r>
              <a:rPr lang="en-US" dirty="0">
                <a:sym typeface="Wingdings" panose="05000000000000000000" pitchFamily="2" charset="2"/>
              </a:rPr>
              <a:t> go right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  <a:p>
            <a:r>
              <a:rPr lang="en-US" dirty="0">
                <a:sym typeface="Wingdings" panose="05000000000000000000" pitchFamily="2" charset="2"/>
              </a:rPr>
              <a:t>Slope is positive  go left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54E1D-3856-428C-8C93-C3B89DB8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72" y="1156205"/>
            <a:ext cx="638754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E6D-408F-4E09-97D2-E39BBC0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2235-5272-4FBB-8F35-9424CFC3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5465781" cy="4820951"/>
          </a:xfrm>
        </p:spPr>
        <p:txBody>
          <a:bodyPr/>
          <a:lstStyle/>
          <a:p>
            <a:r>
              <a:rPr lang="en-US" dirty="0"/>
              <a:t>Take the gradient</a:t>
            </a:r>
          </a:p>
          <a:p>
            <a:r>
              <a:rPr lang="en-US" dirty="0"/>
              <a:t>Slope is negative </a:t>
            </a:r>
            <a:r>
              <a:rPr lang="en-US" dirty="0">
                <a:sym typeface="Wingdings" panose="05000000000000000000" pitchFamily="2" charset="2"/>
              </a:rPr>
              <a:t> go right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  <a:p>
            <a:r>
              <a:rPr lang="en-US" dirty="0">
                <a:sym typeface="Wingdings" panose="05000000000000000000" pitchFamily="2" charset="2"/>
              </a:rPr>
              <a:t>Slope is positive  go left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  <a:p>
            <a:r>
              <a:rPr lang="en-US" dirty="0">
                <a:sym typeface="Wingdings" panose="05000000000000000000" pitchFamily="2" charset="2"/>
              </a:rPr>
              <a:t>Slope is </a:t>
            </a:r>
            <a:r>
              <a:rPr lang="en-US" dirty="0"/>
              <a:t>negative</a:t>
            </a:r>
            <a:r>
              <a:rPr lang="en-US" dirty="0">
                <a:sym typeface="Wingdings" panose="05000000000000000000" pitchFamily="2" charset="2"/>
              </a:rPr>
              <a:t>  go right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19969-0FB4-447F-80C4-CEEED509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695" y="1049019"/>
            <a:ext cx="657678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7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E6D-408F-4E09-97D2-E39BBC09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2235-5272-4FBB-8F35-9424CFC3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5465781" cy="4820951"/>
          </a:xfrm>
        </p:spPr>
        <p:txBody>
          <a:bodyPr/>
          <a:lstStyle/>
          <a:p>
            <a:r>
              <a:rPr lang="en-US" dirty="0"/>
              <a:t>Take the gradient</a:t>
            </a:r>
          </a:p>
          <a:p>
            <a:r>
              <a:rPr lang="en-US" dirty="0"/>
              <a:t>Slope is negative </a:t>
            </a:r>
            <a:r>
              <a:rPr lang="en-US" dirty="0">
                <a:sym typeface="Wingdings" panose="05000000000000000000" pitchFamily="2" charset="2"/>
              </a:rPr>
              <a:t> go right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  <a:p>
            <a:r>
              <a:rPr lang="en-US" dirty="0">
                <a:sym typeface="Wingdings" panose="05000000000000000000" pitchFamily="2" charset="2"/>
              </a:rPr>
              <a:t>Slope is positive  go left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  <a:p>
            <a:r>
              <a:rPr lang="en-US" dirty="0">
                <a:sym typeface="Wingdings" panose="05000000000000000000" pitchFamily="2" charset="2"/>
              </a:rPr>
              <a:t>Slope is </a:t>
            </a:r>
            <a:r>
              <a:rPr lang="en-US" dirty="0"/>
              <a:t>negative</a:t>
            </a:r>
            <a:r>
              <a:rPr lang="en-US" dirty="0">
                <a:sym typeface="Wingdings" panose="05000000000000000000" pitchFamily="2" charset="2"/>
              </a:rPr>
              <a:t>  go right</a:t>
            </a:r>
          </a:p>
          <a:p>
            <a:r>
              <a:rPr lang="en-US" dirty="0">
                <a:sym typeface="Wingdings" panose="05000000000000000000" pitchFamily="2" charset="2"/>
              </a:rPr>
              <a:t>Take the gradient</a:t>
            </a:r>
          </a:p>
          <a:p>
            <a:r>
              <a:rPr lang="en-US" dirty="0">
                <a:sym typeface="Wingdings" panose="05000000000000000000" pitchFamily="2" charset="2"/>
              </a:rPr>
              <a:t>Slope is zero  DONE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29194-549B-45D4-8473-16BFED22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53" y="1085889"/>
            <a:ext cx="6435707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C5CA-71C5-46F3-BD7F-7811E1DD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2D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6A835-7EC4-4ADA-9E38-317BEEBE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4" y="1140944"/>
            <a:ext cx="5017813" cy="53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8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571-2952-4829-B8ED-2D5F242A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3D</a:t>
            </a:r>
          </a:p>
        </p:txBody>
      </p:sp>
      <p:pic>
        <p:nvPicPr>
          <p:cNvPr id="5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31F2E828-E0EB-460C-B209-1ACE9228D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34" y="1644687"/>
            <a:ext cx="4552815" cy="4527868"/>
          </a:xfrm>
        </p:spPr>
      </p:pic>
      <p:pic>
        <p:nvPicPr>
          <p:cNvPr id="7" name="Picture 6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1A658DB0-67D9-4EFE-8518-0A5C99413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0" y="1522917"/>
            <a:ext cx="556846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55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541-FB5C-441B-9AA3-FFF7B379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issues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6A01-B5DA-484F-978C-15D158345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383634"/>
            <a:ext cx="10515600" cy="4820951"/>
          </a:xfrm>
        </p:spPr>
        <p:txBody>
          <a:bodyPr/>
          <a:lstStyle/>
          <a:p>
            <a:r>
              <a:rPr lang="en-US" dirty="0"/>
              <a:t>Learning rate determines length of the steps</a:t>
            </a:r>
          </a:p>
          <a:p>
            <a:pPr lvl="1"/>
            <a:r>
              <a:rPr lang="en-US" dirty="0"/>
              <a:t>Too high </a:t>
            </a:r>
            <a:r>
              <a:rPr lang="en-US" dirty="0">
                <a:sym typeface="Wingdings" panose="05000000000000000000" pitchFamily="2" charset="2"/>
              </a:rPr>
              <a:t> cost increases instead of decreasing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low  slow learning (may take for ever to converge)</a:t>
            </a:r>
            <a:endParaRPr lang="en-US" dirty="0"/>
          </a:p>
          <a:p>
            <a:r>
              <a:rPr lang="en-US" dirty="0"/>
              <a:t>Requires our cost function to be convex</a:t>
            </a:r>
          </a:p>
          <a:p>
            <a:pPr lvl="1"/>
            <a:r>
              <a:rPr lang="en-US" dirty="0"/>
              <a:t>Otherwise, may fall into local optima!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28018-8988-4060-B0D3-69DA119D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879" y="3292768"/>
            <a:ext cx="5265739" cy="3160890"/>
          </a:xfrm>
          <a:prstGeom prst="rect">
            <a:avLst/>
          </a:prstGeom>
        </p:spPr>
      </p:pic>
      <p:pic>
        <p:nvPicPr>
          <p:cNvPr id="2050" name="Picture 2" descr="https://iamtrask.github.io/img/sgd_randomness_ensemble.png">
            <a:extLst>
              <a:ext uri="{FF2B5EF4-FFF2-40B4-BE49-F238E27FC236}">
                <a16:creationId xmlns:a16="http://schemas.microsoft.com/office/drawing/2014/main" id="{9429E53C-EC59-408D-910B-A4578C70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18" y="4001845"/>
            <a:ext cx="6100375" cy="174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4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2C95-B4FA-44E2-90E0-4A64217B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5BE15-4AFB-4FF6-9F0F-B6A087DC7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5497"/>
            <a:ext cx="10515600" cy="1739248"/>
          </a:xfrm>
        </p:spPr>
        <p:txBody>
          <a:bodyPr/>
          <a:lstStyle/>
          <a:p>
            <a:r>
              <a:rPr lang="en-US" dirty="0"/>
              <a:t>Helps avoid the local optima problem</a:t>
            </a:r>
          </a:p>
          <a:p>
            <a:r>
              <a:rPr lang="en-US" dirty="0"/>
              <a:t>Is faster (quicker learning)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A25D7-D8A4-4269-BF0D-3B93B0E40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96" y="1268769"/>
            <a:ext cx="5495699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559E7A-E026-43F6-B86A-1D1AB396C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9" y="1346201"/>
            <a:ext cx="5629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E3DC-FCE5-471D-97C5-25D33C60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outcome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25F991-BFF3-49A1-8F42-8AA69D721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8099"/>
            <a:ext cx="10515600" cy="41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29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2E9D-D4B2-4A55-9BAF-C6B181DE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 ANN –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A0FC-68B6-4C96-A3BD-A03F1C13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10515600" cy="500700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Randomly initialize the weights to small numbers close to 0.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the first observation of the dataset at the input layer, each feature in one node.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Forward-propagation: the neurons are activated (from left to right) in a way that the impact of each neuron’s activation is limited by the weights. Propagate the activations until we get to the predicted result.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the predicted result to the actual result, calculate the error (Cost).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Back-propagation: the error is back-propagated (from right to left). Update the weights according to how much they are responsible for the error. The learning rate decides by how much we update the weights.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steps 1 to 5 and update the weights after each observation (stochastic Grad Desc) </a:t>
            </a:r>
          </a:p>
          <a:p>
            <a:pPr marL="515938" indent="0">
              <a:buNone/>
            </a:pPr>
            <a:r>
              <a:rPr lang="en-US" dirty="0"/>
              <a:t>Repeat steps 1 to 5 but update the weights only after a batch of observations (batch Grad Desc)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An epoch is the whole training set passing through the ANN. Redo more epochs. </a:t>
            </a:r>
          </a:p>
        </p:txBody>
      </p:sp>
    </p:spTree>
    <p:extLst>
      <p:ext uri="{BB962C8B-B14F-4D97-AF65-F5344CB8AC3E}">
        <p14:creationId xmlns:p14="http://schemas.microsoft.com/office/powerpoint/2010/main" val="2526193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F440-86D3-4824-B3ED-E7E609CC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CB25A-0699-42B9-8914-35BCA59A0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Visualized interactive simulation</a:t>
            </a:r>
          </a:p>
          <a:p>
            <a:r>
              <a:rPr lang="en-US" sz="4000" dirty="0">
                <a:hlinkClick r:id="rId2"/>
              </a:rPr>
              <a:t>https://playground.tensorflow.org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128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22BE-87DA-45F6-99B0-7DF5D4C9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videos to review ANNs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A3E7-DC1A-4BF1-8F1D-79EB5326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python to solve a regression problem with ANN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https://www.youtube.com/watch?v=bxe2T-V8XRs&amp;list=PLiaHhY2iBX9hdHaRr6b7XevZtgZRa1PoU</a:t>
            </a:r>
            <a:r>
              <a:rPr lang="en-US" dirty="0"/>
              <a:t> </a:t>
            </a:r>
          </a:p>
          <a:p>
            <a:r>
              <a:rPr lang="en-US" dirty="0"/>
              <a:t>Data &amp; Architecture</a:t>
            </a:r>
          </a:p>
          <a:p>
            <a:r>
              <a:rPr lang="en-US" dirty="0"/>
              <a:t>Forward propagation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Backpropagation </a:t>
            </a:r>
          </a:p>
        </p:txBody>
      </p:sp>
    </p:spTree>
    <p:extLst>
      <p:ext uri="{BB962C8B-B14F-4D97-AF65-F5344CB8AC3E}">
        <p14:creationId xmlns:p14="http://schemas.microsoft.com/office/powerpoint/2010/main" val="26463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63B3-C07A-49BB-A3FF-A9849D45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DF1F-D60B-41A4-BB7A-2F829BE7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Various cost functions and their applications</a:t>
            </a:r>
          </a:p>
          <a:p>
            <a:r>
              <a:rPr lang="en-US" dirty="0">
                <a:hlinkClick r:id="rId3"/>
              </a:rPr>
              <a:t>https://stats.stackexchange.com/questions/154879/a-list-of-cost-functions-used-in-neural-networks-alongside-applications</a:t>
            </a:r>
            <a:r>
              <a:rPr lang="en-US" dirty="0"/>
              <a:t>   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Backpropagation algorithm (good </a:t>
            </a:r>
            <a:r>
              <a:rPr lang="en-US" dirty="0" err="1"/>
              <a:t>ebook</a:t>
            </a:r>
            <a:r>
              <a:rPr lang="en-US" dirty="0"/>
              <a:t>) </a:t>
            </a:r>
          </a:p>
          <a:p>
            <a:r>
              <a:rPr lang="en-US" dirty="0">
                <a:hlinkClick r:id="rId4"/>
              </a:rPr>
              <a:t>http://neuralnetworksanddeeplearning.com/chap2.html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Efficient Backprop  </a:t>
            </a:r>
          </a:p>
          <a:p>
            <a:r>
              <a:rPr lang="en-US" dirty="0">
                <a:hlinkClick r:id="rId5"/>
              </a:rPr>
              <a:t>http://yann.lecun.com/exdb/publis/pdf/lecun-98b.pdf</a:t>
            </a:r>
            <a:r>
              <a:rPr lang="en-US" dirty="0"/>
              <a:t>  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dirty="0"/>
              <a:t>Deep Sparse Rectifier Neural Networks </a:t>
            </a:r>
          </a:p>
          <a:p>
            <a:r>
              <a:rPr lang="en-US" dirty="0">
                <a:hlinkClick r:id="rId6"/>
              </a:rPr>
              <a:t>http://proceedings.mlr.press/v15/glorot11a/glorot11a.pdf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F757-D761-43C0-92C6-E116BB13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FA8492-DACC-43B8-99E5-A6EEEBA9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3454"/>
            <a:ext cx="10515600" cy="4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4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3838-C30D-4F19-8AA5-55923172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–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C4E2-0B28-4E43-B5D9-D5EB31CB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0346"/>
            <a:ext cx="10515600" cy="9143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ANN learns by adjusting the weights</a:t>
            </a:r>
          </a:p>
          <a:p>
            <a:r>
              <a:rPr lang="en-US" dirty="0"/>
              <a:t>Back propagation, gradient descent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0CD5-703D-4125-8BBE-28D7B202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57" y="1279527"/>
            <a:ext cx="8715737" cy="37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582D-30B5-4308-8156-74ED343D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– what does the neuron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55C290-DC0C-467D-9F4C-E0CD6999A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2488"/>
            <a:ext cx="10515600" cy="4423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687C9-AC1C-4E13-9D34-9DF492B1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2660"/>
            <a:ext cx="10515600" cy="43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93F9-1B79-4B3D-8270-D95E34AD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– 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DCBEE-3D40-421C-929F-E0B64721B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7" y="1143000"/>
            <a:ext cx="5228558" cy="265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F5005-F4F1-4A75-92D8-D9BED122F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260" y="1143000"/>
            <a:ext cx="4802215" cy="2651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A8BEA-76D3-4BA6-9441-44B72763D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7" y="3969592"/>
            <a:ext cx="4634775" cy="2651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D7C00-1237-490C-8812-C293A4FE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969592"/>
            <a:ext cx="502920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0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DE7C-E9F0-457C-8481-F2DBF084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– activation function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224B7F-CA37-4FC5-BFBD-F6577A42D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911" y="1393825"/>
            <a:ext cx="10244178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2911</TotalTime>
  <Words>941</Words>
  <Application>Microsoft Office PowerPoint</Application>
  <PresentationFormat>Widescreen</PresentationFormat>
  <Paragraphs>162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MIS 7720  #8 Artificial Neural Networks (ANN)</vt:lpstr>
      <vt:lpstr>Neuron</vt:lpstr>
      <vt:lpstr>Artificial Neuron</vt:lpstr>
      <vt:lpstr>Categorical outcome</vt:lpstr>
      <vt:lpstr>ANN</vt:lpstr>
      <vt:lpstr>ANN – Weights</vt:lpstr>
      <vt:lpstr>ANN – what does the neuron do?</vt:lpstr>
      <vt:lpstr>ANN – Activation functions</vt:lpstr>
      <vt:lpstr>ANN – activation function example</vt:lpstr>
      <vt:lpstr>How does a ANN look like?</vt:lpstr>
      <vt:lpstr>How do ANNs work?</vt:lpstr>
      <vt:lpstr>How do ANNs work?</vt:lpstr>
      <vt:lpstr>How do ANNs work?</vt:lpstr>
      <vt:lpstr>How do ANNs work?</vt:lpstr>
      <vt:lpstr>How do ANNs work?</vt:lpstr>
      <vt:lpstr>How do ANNs learn? Perceptron </vt:lpstr>
      <vt:lpstr>Perceptron</vt:lpstr>
      <vt:lpstr>Perceptron</vt:lpstr>
      <vt:lpstr>Perceptron</vt:lpstr>
      <vt:lpstr>Perceptron</vt:lpstr>
      <vt:lpstr>Perceptron</vt:lpstr>
      <vt:lpstr>Perceptron</vt:lpstr>
      <vt:lpstr>Now let’s do it with multiple rows…</vt:lpstr>
      <vt:lpstr>Epoch 1 – feed forward </vt:lpstr>
      <vt:lpstr>Epoch 1 – backpropagate, update weights </vt:lpstr>
      <vt:lpstr>Epochs continue till cost goes down</vt:lpstr>
      <vt:lpstr>Training the ANN = </vt:lpstr>
      <vt:lpstr>How are the weights adjusted?</vt:lpstr>
      <vt:lpstr>Curse of dimensionality 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 – 2D </vt:lpstr>
      <vt:lpstr>Gradient Descent – 3D</vt:lpstr>
      <vt:lpstr>Gradient Descent issues  </vt:lpstr>
      <vt:lpstr>Stochastic Gradient Descent</vt:lpstr>
      <vt:lpstr>Training an ANN – overview </vt:lpstr>
      <vt:lpstr>Let’s play with a Neural Network</vt:lpstr>
      <vt:lpstr>Some videos to review ANNs</vt:lpstr>
      <vt:lpstr>More Resources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7720</dc:title>
  <dc:creator>Ali Mahdavi Adeli (amadeli)</dc:creator>
  <cp:lastModifiedBy>Ali Mahdavi Adeli (amadeli)</cp:lastModifiedBy>
  <cp:revision>175</cp:revision>
  <dcterms:created xsi:type="dcterms:W3CDTF">2018-12-26T17:41:53Z</dcterms:created>
  <dcterms:modified xsi:type="dcterms:W3CDTF">2021-02-25T18:34:39Z</dcterms:modified>
</cp:coreProperties>
</file>